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10"/>
  </p:notesMasterIdLst>
  <p:sldIdLst>
    <p:sldId id="640" r:id="rId5"/>
    <p:sldId id="292" r:id="rId6"/>
    <p:sldId id="672" r:id="rId7"/>
    <p:sldId id="674" r:id="rId8"/>
    <p:sldId id="6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BB8F48-F7D6-298E-1373-5D870F17D95E}" name="Marilyne  Dufour" initials="MD" userId="S::mdufour@aqlp.ca::2cad6517-8d40-4f84-a5a8-d4603c4a6616" providerId="AD"/>
  <p188:author id="{3A485981-5016-02B5-00DC-C24CC0269C84}" name="Fanny HIDALGO" initials="FH" userId="S::fanny.hidalgo@montreal.ca::154d183e-6e1a-4dec-888c-6d6ee0c592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B34D"/>
    <a:srgbClr val="FFFFFF"/>
    <a:srgbClr val="44251D"/>
    <a:srgbClr val="D7E039"/>
    <a:srgbClr val="A5CF4F"/>
    <a:srgbClr val="507E40"/>
    <a:srgbClr val="E0EFF2"/>
    <a:srgbClr val="48B9C7"/>
    <a:srgbClr val="F9D60A"/>
    <a:srgbClr val="47B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0405" autoAdjust="0"/>
  </p:normalViewPr>
  <p:slideViewPr>
    <p:cSldViewPr snapToGrid="0">
      <p:cViewPr varScale="1">
        <p:scale>
          <a:sx n="81" d="100"/>
          <a:sy n="81" d="100"/>
        </p:scale>
        <p:origin x="16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e Paquette" userId="f302d5c3-821b-4f8b-b971-3c977e7cfbc0" providerId="ADAL" clId="{BDD4A3D4-1F03-4643-844E-D3B2B746C441}"/>
    <pc:docChg chg="delSld">
      <pc:chgData name="Line Paquette" userId="f302d5c3-821b-4f8b-b971-3c977e7cfbc0" providerId="ADAL" clId="{BDD4A3D4-1F03-4643-844E-D3B2B746C441}" dt="2025-06-25T12:17:35.225" v="0" actId="47"/>
      <pc:docMkLst>
        <pc:docMk/>
      </pc:docMkLst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3511234428" sldId="271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781173720" sldId="273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3358035993" sldId="275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794459307" sldId="279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407812220" sldId="281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731597984" sldId="285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426770444" sldId="290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146172945" sldId="641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876396946" sldId="664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362179519" sldId="665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2640586945" sldId="666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3900291880" sldId="667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2319964173" sldId="668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1384652685" sldId="670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3245949479" sldId="678"/>
        </pc:sldMkLst>
      </pc:sldChg>
      <pc:sldChg chg="del">
        <pc:chgData name="Line Paquette" userId="f302d5c3-821b-4f8b-b971-3c977e7cfbc0" providerId="ADAL" clId="{BDD4A3D4-1F03-4643-844E-D3B2B746C441}" dt="2025-06-25T12:17:35.225" v="0" actId="47"/>
        <pc:sldMkLst>
          <pc:docMk/>
          <pc:sldMk cId="3876180831" sldId="67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drethibault\Desktop\Journe&#769;e%20strate&#769;gique%202025\re&#769;sultats%20sondag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Feuil1!$C$3</c:f>
              <c:strCache>
                <c:ptCount val="1"/>
                <c:pt idx="0">
                  <c:v>urgence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Feuil1!$B$4:$B$8</c:f>
              <c:strCache>
                <c:ptCount val="5"/>
                <c:pt idx="0">
                  <c:v>Beaucoup </c:v>
                </c:pt>
                <c:pt idx="1">
                  <c:v>assez</c:v>
                </c:pt>
                <c:pt idx="2">
                  <c:v>neutre</c:v>
                </c:pt>
                <c:pt idx="3">
                  <c:v>peu</c:v>
                </c:pt>
                <c:pt idx="4">
                  <c:v>pas du tout </c:v>
                </c:pt>
              </c:strCache>
            </c:strRef>
          </c:cat>
          <c:val>
            <c:numRef>
              <c:f>Feuil1!$C$4:$C$8</c:f>
              <c:numCache>
                <c:formatCode>General</c:formatCode>
                <c:ptCount val="5"/>
                <c:pt idx="0">
                  <c:v>4.3</c:v>
                </c:pt>
                <c:pt idx="1">
                  <c:v>42.6</c:v>
                </c:pt>
                <c:pt idx="2">
                  <c:v>29.8</c:v>
                </c:pt>
                <c:pt idx="3">
                  <c:v>17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D5-0A4E-A5C7-19A9DDC82393}"/>
            </c:ext>
          </c:extLst>
        </c:ser>
        <c:ser>
          <c:idx val="1"/>
          <c:order val="1"/>
          <c:tx>
            <c:strRef>
              <c:f>Feuil1!$D$3</c:f>
              <c:strCache>
                <c:ptCount val="1"/>
                <c:pt idx="0">
                  <c:v>quotidien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Feuil1!$B$4:$B$8</c:f>
              <c:strCache>
                <c:ptCount val="5"/>
                <c:pt idx="0">
                  <c:v>Beaucoup </c:v>
                </c:pt>
                <c:pt idx="1">
                  <c:v>assez</c:v>
                </c:pt>
                <c:pt idx="2">
                  <c:v>neutre</c:v>
                </c:pt>
                <c:pt idx="3">
                  <c:v>peu</c:v>
                </c:pt>
                <c:pt idx="4">
                  <c:v>pas du tout </c:v>
                </c:pt>
              </c:strCache>
            </c:strRef>
          </c:cat>
          <c:val>
            <c:numRef>
              <c:f>Feuil1!$D$4:$D$8</c:f>
              <c:numCache>
                <c:formatCode>General</c:formatCode>
                <c:ptCount val="5"/>
                <c:pt idx="0">
                  <c:v>26.1</c:v>
                </c:pt>
                <c:pt idx="1">
                  <c:v>50</c:v>
                </c:pt>
                <c:pt idx="2">
                  <c:v>10.7</c:v>
                </c:pt>
                <c:pt idx="3">
                  <c:v>8.6999999999999993</c:v>
                </c:pt>
                <c:pt idx="4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D5-0A4E-A5C7-19A9DDC823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7378847"/>
        <c:axId val="1030434223"/>
      </c:barChart>
      <c:catAx>
        <c:axId val="1967378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30434223"/>
        <c:crosses val="autoZero"/>
        <c:auto val="1"/>
        <c:lblAlgn val="ctr"/>
        <c:lblOffset val="100"/>
        <c:noMultiLvlLbl val="0"/>
      </c:catAx>
      <c:valAx>
        <c:axId val="1030434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967378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72201691508629"/>
          <c:y val="9.9808679883816448E-2"/>
          <c:w val="0.36528417279493336"/>
          <c:h val="0.874410071702136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Feuil1!$A$2:$A$9</c:f>
              <c:strCache>
                <c:ptCount val="8"/>
                <c:pt idx="0">
                  <c:v>Renforcer impact social, santé, qualité de vie</c:v>
                </c:pt>
                <c:pt idx="1">
                  <c:v>Moderniser infrastructures</c:v>
                </c:pt>
                <c:pt idx="2">
                  <c:v>Soutenir le bénévolat en déclin</c:v>
                </c:pt>
                <c:pt idx="3">
                  <c:v>Adapter l’offre traditionnelle (cours plafonnés)</c:v>
                </c:pt>
                <c:pt idx="4">
                  <c:v>Répondre à la demande en pratique libre</c:v>
                </c:pt>
                <c:pt idx="5">
                  <c:v>Être perçus comme partenaires, pas juste bailleurs</c:v>
                </c:pt>
                <c:pt idx="6">
                  <c:v>Moderniser la promotion des services</c:v>
                </c:pt>
                <c:pt idx="7">
                  <c:v>Rejoindre plus largement la population avec l’offre actuelle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97.9</c:v>
                </c:pt>
                <c:pt idx="1">
                  <c:v>96.6</c:v>
                </c:pt>
                <c:pt idx="2">
                  <c:v>83.8</c:v>
                </c:pt>
                <c:pt idx="3">
                  <c:v>60.9</c:v>
                </c:pt>
                <c:pt idx="4">
                  <c:v>55.3</c:v>
                </c:pt>
                <c:pt idx="5">
                  <c:v>48.9</c:v>
                </c:pt>
                <c:pt idx="6">
                  <c:v>47.8</c:v>
                </c:pt>
                <c:pt idx="7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87-494E-823A-7772CFFF2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989360"/>
        <c:axId val="1536981200"/>
      </c:barChart>
      <c:catAx>
        <c:axId val="1536989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6981200"/>
        <c:crosses val="autoZero"/>
        <c:auto val="1"/>
        <c:lblAlgn val="ctr"/>
        <c:lblOffset val="100"/>
        <c:noMultiLvlLbl val="0"/>
      </c:catAx>
      <c:valAx>
        <c:axId val="1536981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53698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72201691508629"/>
          <c:y val="9.9808679883816448E-2"/>
          <c:w val="0.32431477767113354"/>
          <c:h val="0.874410071702136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Feuil1!$A$2:$A$10</c:f>
              <c:strCache>
                <c:ptCount val="9"/>
                <c:pt idx="0">
                  <c:v>Manque de moyens pour comprendre les non-participants</c:v>
                </c:pt>
                <c:pt idx="1">
                  <c:v>Manque de ressources spécialisées (santé mentale, itinérance…)</c:v>
                </c:pt>
                <c:pt idx="2">
                  <c:v>Vieillissement et perte de dynamisme des organismes</c:v>
                </c:pt>
                <c:pt idx="3">
                  <c:v>Fonctionnement en silos dans la Ville</c:v>
                </c:pt>
                <c:pt idx="4">
                  <c:v>Peu de moyens financiers pour innover</c:v>
                </c:pt>
                <c:pt idx="5">
                  <c:v>Organismes peu ouverts au changement</c:v>
                </c:pt>
                <c:pt idx="6">
                  <c:v>Micro-gestion des élus</c:v>
                </c:pt>
                <c:pt idx="7">
                  <c:v>Manque de compétences pour accompagner les changements</c:v>
                </c:pt>
                <c:pt idx="8">
                  <c:v>Accès limité aux nouvelles technologies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80.5</c:v>
                </c:pt>
                <c:pt idx="1">
                  <c:v>78.7</c:v>
                </c:pt>
                <c:pt idx="2">
                  <c:v>70.2</c:v>
                </c:pt>
                <c:pt idx="3">
                  <c:v>70.2</c:v>
                </c:pt>
                <c:pt idx="4">
                  <c:v>68</c:v>
                </c:pt>
                <c:pt idx="5">
                  <c:v>63.8</c:v>
                </c:pt>
                <c:pt idx="6">
                  <c:v>63.8</c:v>
                </c:pt>
                <c:pt idx="7">
                  <c:v>51</c:v>
                </c:pt>
                <c:pt idx="8">
                  <c:v>40.4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87-494E-823A-7772CFFF2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989360"/>
        <c:axId val="1536981200"/>
      </c:barChart>
      <c:catAx>
        <c:axId val="1536989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6981200"/>
        <c:crosses val="autoZero"/>
        <c:auto val="1"/>
        <c:lblAlgn val="ctr"/>
        <c:lblOffset val="100"/>
        <c:noMultiLvlLbl val="0"/>
      </c:catAx>
      <c:valAx>
        <c:axId val="1536981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53698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72201691508629"/>
          <c:y val="9.9808679883816448E-2"/>
          <c:w val="0.41438241562691258"/>
          <c:h val="0.874410071702136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Feuil1!$A$2:$A$8</c:f>
              <c:strCache>
                <c:ptCount val="7"/>
                <c:pt idx="0">
                  <c:v>Satisfaction générale des citoyens</c:v>
                </c:pt>
                <c:pt idx="1">
                  <c:v>Mise en œuvre en partenariat</c:v>
                </c:pt>
                <c:pt idx="2">
                  <c:v>Favoriser l’implication active</c:v>
                </c:pt>
                <c:pt idx="3">
                  <c:v>Haut taux de participation (libre ou organisée)</c:v>
                </c:pt>
                <c:pt idx="4">
                  <c:v>Concertation entre services municipaux</c:v>
                </c:pt>
                <c:pt idx="5">
                  <c:v>Basé sur une analyse objective du parcours citoyen</c:v>
                </c:pt>
                <c:pt idx="6">
                  <c:v>Favoriser les interactions sociales</c:v>
                </c:pt>
              </c:strCache>
            </c:strRef>
          </c:cat>
          <c:val>
            <c:numRef>
              <c:f>Feuil1!$B$2:$B$8</c:f>
              <c:numCache>
                <c:formatCode>General</c:formatCode>
                <c:ptCount val="7"/>
                <c:pt idx="0">
                  <c:v>61</c:v>
                </c:pt>
                <c:pt idx="1">
                  <c:v>48</c:v>
                </c:pt>
                <c:pt idx="2">
                  <c:v>46</c:v>
                </c:pt>
                <c:pt idx="3">
                  <c:v>45</c:v>
                </c:pt>
                <c:pt idx="4">
                  <c:v>45</c:v>
                </c:pt>
                <c:pt idx="5">
                  <c:v>39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87-494E-823A-7772CFFF2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989360"/>
        <c:axId val="1536981200"/>
      </c:barChart>
      <c:catAx>
        <c:axId val="1536989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6981200"/>
        <c:crosses val="autoZero"/>
        <c:auto val="1"/>
        <c:lblAlgn val="ctr"/>
        <c:lblOffset val="100"/>
        <c:noMultiLvlLbl val="0"/>
      </c:catAx>
      <c:valAx>
        <c:axId val="153698120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153698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EA67C-2018-4E9C-B36F-9506C09BE83C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A6B78-7646-4C3B-8D4F-DF628625BD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69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État des lieux appelant des changements</a:t>
            </a:r>
          </a:p>
          <a:p>
            <a:r>
              <a:rPr lang="fr-CA" dirty="0"/>
              <a:t>L'offre de loisir doit encore plus participer au développement social, à la santé et à la qualité de vie</a:t>
            </a:r>
          </a:p>
          <a:p>
            <a:r>
              <a:rPr lang="fr-CA" dirty="0"/>
              <a:t>La vocation et l'aménagement de plusieurs infrastructures doivent être mises à jour</a:t>
            </a:r>
          </a:p>
          <a:p>
            <a:r>
              <a:rPr lang="fr-CA" dirty="0"/>
              <a:t>Le bénévolat est à la baisse, la ville doit intervenir sur la question</a:t>
            </a:r>
          </a:p>
          <a:p>
            <a:r>
              <a:rPr lang="fr-CA" dirty="0"/>
              <a:t>La demande pour l’offre traditionnelle de cours plafonne</a:t>
            </a:r>
          </a:p>
          <a:p>
            <a:r>
              <a:rPr lang="fr-CA" dirty="0"/>
              <a:t>La demande en pratique libre est difficile à satisfaire</a:t>
            </a:r>
          </a:p>
          <a:p>
            <a:r>
              <a:rPr lang="fr-CA" dirty="0"/>
              <a:t>Les organismes nous voient plus comme des bailleurs de fonds que comme des partenaires</a:t>
            </a:r>
          </a:p>
          <a:p>
            <a:r>
              <a:rPr lang="fr-CA" dirty="0"/>
              <a:t>La promotion de nos services, programmes et activités est archaïque</a:t>
            </a:r>
          </a:p>
          <a:p>
            <a:r>
              <a:rPr lang="fr-CA" dirty="0"/>
              <a:t>Notre offre actuelle de loisir organisé ne rejoint qu'une faible partie de la population</a:t>
            </a:r>
          </a:p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A6B78-7646-4C3B-8D4F-DF628625BDC3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7176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0E0F3-E9D0-3198-2EE4-3C9A0EF81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3C1E819-A3DE-009B-8EA9-78497691A2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0D464B0-BCF2-6898-6520-6026EDB130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Déficience des moyens pour connaître les attentes des non-participants à l’offre actuelle 80,5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Absence de ressources spécialisées pour répondre à des besoins spécifiques (santé mentale, itinérance, enfants à besoins particuliers, etc.) 78,7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Le vieillissement et la perte de dynamisme de plusieurs organismes 70,2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Les silos à l’intérieur de la Ville 70,2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Peu de moyens financiers pour l’innovation 68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Les organismes peu enclins au changement 63,8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La micro-gestion des élus 63,8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Absence de compétences et connaissances requises pour les changements 51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Absence d’accès aux nouvelles technologies 40,4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A76E61-7394-C3C7-9482-55862B8444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A6B78-7646-4C3B-8D4F-DF628625BDC3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365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C3D5A-7651-B77D-2271-7B9BBA10D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20C6229-2198-8148-F77F-3EA469B76D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32D0A9E-DD8D-FDAB-20B8-2B351218D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Satisfaction de l'ensemble des citoyens 61</a:t>
            </a:r>
          </a:p>
          <a:p>
            <a:r>
              <a:rPr lang="fr-CA" dirty="0"/>
              <a:t>Une offre mise en œuvre en partenariat 48</a:t>
            </a:r>
          </a:p>
          <a:p>
            <a:r>
              <a:rPr lang="fr-CA" dirty="0"/>
              <a:t>Une offre qui facilite l’implication active des personnes 46</a:t>
            </a:r>
          </a:p>
          <a:p>
            <a:r>
              <a:rPr lang="fr-CA" dirty="0"/>
              <a:t>Atteinte d'un fort pourcentage de la population en pratique libre ou organisée 45</a:t>
            </a:r>
          </a:p>
          <a:p>
            <a:r>
              <a:rPr lang="fr-CA" dirty="0"/>
              <a:t>L’action concertée de plusieurs services municipaux (communications, parcs, urbanisme) 45</a:t>
            </a:r>
          </a:p>
          <a:p>
            <a:r>
              <a:rPr lang="fr-CA" dirty="0"/>
              <a:t>Une offre fondée sur l’analyse objective de la population et du parcours citoyen en loisir 39</a:t>
            </a:r>
          </a:p>
          <a:p>
            <a:r>
              <a:rPr lang="fr-CA" dirty="0"/>
              <a:t>Une offre qui facilite les interactions sociales des citoyens 28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28DFB7-9CA0-51FF-C07F-224EF289D4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A6B78-7646-4C3B-8D4F-DF628625BDC3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821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F594E81-C1C1-DFB0-2933-B5FBA1CDCCDB}"/>
              </a:ext>
            </a:extLst>
          </p:cNvPr>
          <p:cNvSpPr/>
          <p:nvPr userDrawn="1"/>
        </p:nvSpPr>
        <p:spPr>
          <a:xfrm>
            <a:off x="0" y="0"/>
            <a:ext cx="12207240" cy="70117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18A637D6-6831-5BF2-0F57-97E39FF8BC70}"/>
              </a:ext>
            </a:extLst>
          </p:cNvPr>
          <p:cNvSpPr/>
          <p:nvPr userDrawn="1"/>
        </p:nvSpPr>
        <p:spPr>
          <a:xfrm>
            <a:off x="-1269960" y="2294656"/>
            <a:ext cx="3351764" cy="33517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D12C6888-E156-8AEF-577E-E96F272476AC}"/>
              </a:ext>
            </a:extLst>
          </p:cNvPr>
          <p:cNvGrpSpPr/>
          <p:nvPr userDrawn="1"/>
        </p:nvGrpSpPr>
        <p:grpSpPr>
          <a:xfrm>
            <a:off x="0" y="-314779"/>
            <a:ext cx="12207240" cy="2110138"/>
            <a:chOff x="-2938765" y="3854644"/>
            <a:chExt cx="12207240" cy="211013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207D44B-CC17-E160-276B-25EA25957BDC}"/>
                </a:ext>
              </a:extLst>
            </p:cNvPr>
            <p:cNvSpPr/>
            <p:nvPr userDrawn="1"/>
          </p:nvSpPr>
          <p:spPr>
            <a:xfrm>
              <a:off x="6575849" y="4169939"/>
              <a:ext cx="2677386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57F40B53-63C0-1558-F1CF-35B9669A0F00}"/>
                </a:ext>
              </a:extLst>
            </p:cNvPr>
            <p:cNvSpPr/>
            <p:nvPr userDrawn="1"/>
          </p:nvSpPr>
          <p:spPr>
            <a:xfrm rot="5400000">
              <a:off x="908467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A5CF4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457B254-2F9D-6738-09F2-CA28DCA1F1AE}"/>
                </a:ext>
              </a:extLst>
            </p:cNvPr>
            <p:cNvSpPr/>
            <p:nvPr userDrawn="1"/>
          </p:nvSpPr>
          <p:spPr>
            <a:xfrm>
              <a:off x="-2938765" y="4170296"/>
              <a:ext cx="5643811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907D049-502C-F972-17AE-3C76BAA85446}"/>
                </a:ext>
              </a:extLst>
            </p:cNvPr>
            <p:cNvSpPr/>
            <p:nvPr userDrawn="1"/>
          </p:nvSpPr>
          <p:spPr>
            <a:xfrm>
              <a:off x="5502930" y="4169937"/>
              <a:ext cx="1072919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BEFEAC75-6F97-C4C4-2A8A-10273E8BE95B}"/>
                </a:ext>
              </a:extLst>
            </p:cNvPr>
            <p:cNvSpPr/>
            <p:nvPr userDrawn="1"/>
          </p:nvSpPr>
          <p:spPr>
            <a:xfrm rot="5400000">
              <a:off x="4781222" y="3857945"/>
              <a:ext cx="1894085" cy="1887483"/>
            </a:xfrm>
            <a:prstGeom prst="ellipse">
              <a:avLst/>
            </a:prstGeom>
            <a:solidFill>
              <a:srgbClr val="26B34D"/>
            </a:solidFill>
            <a:ln w="254000">
              <a:solidFill>
                <a:srgbClr val="26B34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809DBC2A-C388-8FC8-FBB1-EEE1FEB0AA82}"/>
                </a:ext>
              </a:extLst>
            </p:cNvPr>
            <p:cNvSpPr/>
            <p:nvPr userDrawn="1"/>
          </p:nvSpPr>
          <p:spPr>
            <a:xfrm rot="5400000">
              <a:off x="3731216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D7E03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4115A84-0452-D7E4-5A5B-4A244D8A0767}"/>
                </a:ext>
              </a:extLst>
            </p:cNvPr>
            <p:cNvSpPr/>
            <p:nvPr userDrawn="1"/>
          </p:nvSpPr>
          <p:spPr>
            <a:xfrm>
              <a:off x="-2938765" y="5078001"/>
              <a:ext cx="12207240" cy="8867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2611" y="908059"/>
            <a:ext cx="8705157" cy="349599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accent3"/>
                </a:solidFill>
                <a:latin typeface="Avenir Next LT Pro Demi" panose="020B07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2612" y="4793473"/>
            <a:ext cx="8705156" cy="1452263"/>
          </a:xfrm>
        </p:spPr>
        <p:txBody>
          <a:bodyPr>
            <a:normAutofit/>
          </a:bodyPr>
          <a:lstStyle>
            <a:lvl1pPr marL="0" indent="0" algn="l">
              <a:buNone/>
              <a:defRPr sz="32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47" name="Image 46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2D9C0CA1-210B-5D70-FCF3-B3D92FA03B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770" y="0"/>
            <a:ext cx="911073" cy="94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30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9_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339FD09-4E01-7D52-B9F0-6B3602097F81}"/>
              </a:ext>
            </a:extLst>
          </p:cNvPr>
          <p:cNvSpPr/>
          <p:nvPr userDrawn="1"/>
        </p:nvSpPr>
        <p:spPr>
          <a:xfrm>
            <a:off x="0" y="-87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90BD5CC9-DED3-3DF5-5412-DCBD7B5546B1}"/>
              </a:ext>
            </a:extLst>
          </p:cNvPr>
          <p:cNvGrpSpPr/>
          <p:nvPr userDrawn="1"/>
        </p:nvGrpSpPr>
        <p:grpSpPr>
          <a:xfrm>
            <a:off x="0" y="-314779"/>
            <a:ext cx="12192000" cy="2387458"/>
            <a:chOff x="-2938765" y="3854644"/>
            <a:chExt cx="12192000" cy="23874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AEB6200-7509-C803-008C-C8E3E8445FE5}"/>
                </a:ext>
              </a:extLst>
            </p:cNvPr>
            <p:cNvSpPr/>
            <p:nvPr userDrawn="1"/>
          </p:nvSpPr>
          <p:spPr>
            <a:xfrm>
              <a:off x="6575849" y="4169939"/>
              <a:ext cx="2677386" cy="907545"/>
            </a:xfrm>
            <a:prstGeom prst="rect">
              <a:avLst/>
            </a:prstGeom>
            <a:solidFill>
              <a:srgbClr val="26B3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D202FA7-817D-615B-DB21-4D9B5702B1A6}"/>
                </a:ext>
              </a:extLst>
            </p:cNvPr>
            <p:cNvSpPr/>
            <p:nvPr userDrawn="1"/>
          </p:nvSpPr>
          <p:spPr>
            <a:xfrm>
              <a:off x="-2938765" y="4170296"/>
              <a:ext cx="5643811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F52165-631B-489A-8F8C-FFD4562EC96E}"/>
                </a:ext>
              </a:extLst>
            </p:cNvPr>
            <p:cNvSpPr/>
            <p:nvPr userDrawn="1"/>
          </p:nvSpPr>
          <p:spPr>
            <a:xfrm>
              <a:off x="5502930" y="4169937"/>
              <a:ext cx="1072919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E42D4CCD-9B76-C3D4-7F02-F441D0D6318E}"/>
                </a:ext>
              </a:extLst>
            </p:cNvPr>
            <p:cNvSpPr/>
            <p:nvPr userDrawn="1"/>
          </p:nvSpPr>
          <p:spPr>
            <a:xfrm rot="5400000">
              <a:off x="4781222" y="3857945"/>
              <a:ext cx="1894085" cy="1887483"/>
            </a:xfrm>
            <a:prstGeom prst="ellipse">
              <a:avLst/>
            </a:prstGeom>
            <a:solidFill>
              <a:srgbClr val="D7E039"/>
            </a:solidFill>
            <a:ln w="254000">
              <a:solidFill>
                <a:srgbClr val="D7E03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55141AE-9B89-F0FF-25F9-FDE43C53F5F4}"/>
                </a:ext>
              </a:extLst>
            </p:cNvPr>
            <p:cNvSpPr/>
            <p:nvPr userDrawn="1"/>
          </p:nvSpPr>
          <p:spPr>
            <a:xfrm rot="5400000">
              <a:off x="3731216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26B34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0B0EE1-1C68-0153-BDD9-BC0321BDA8BD}"/>
                </a:ext>
              </a:extLst>
            </p:cNvPr>
            <p:cNvSpPr/>
            <p:nvPr userDrawn="1"/>
          </p:nvSpPr>
          <p:spPr>
            <a:xfrm>
              <a:off x="3471365" y="5062185"/>
              <a:ext cx="5781869" cy="1179917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B6764CA7-40B4-61A8-C5A7-E3D366DA2957}"/>
              </a:ext>
            </a:extLst>
          </p:cNvPr>
          <p:cNvSpPr/>
          <p:nvPr userDrawn="1"/>
        </p:nvSpPr>
        <p:spPr>
          <a:xfrm>
            <a:off x="2547588" y="0"/>
            <a:ext cx="1887483" cy="907545"/>
          </a:xfrm>
          <a:prstGeom prst="rect">
            <a:avLst/>
          </a:prstGeom>
          <a:solidFill>
            <a:srgbClr val="A5CF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4471" y="3940028"/>
            <a:ext cx="6288833" cy="1691640"/>
          </a:xfrm>
        </p:spPr>
        <p:txBody>
          <a:bodyPr>
            <a:normAutofit/>
          </a:bodyPr>
          <a:lstStyle>
            <a:lvl1pPr marL="0" indent="0" algn="l">
              <a:buNone/>
              <a:defRPr sz="32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4472" y="1352044"/>
            <a:ext cx="6288833" cy="227407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  <a:latin typeface="Avenir Next LT Pro Demi" panose="020B07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04D4345-B4E7-880E-905F-64982A553A03}"/>
              </a:ext>
            </a:extLst>
          </p:cNvPr>
          <p:cNvSpPr/>
          <p:nvPr userDrawn="1"/>
        </p:nvSpPr>
        <p:spPr>
          <a:xfrm>
            <a:off x="-841910" y="892762"/>
            <a:ext cx="5507220" cy="55072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7054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691" y="365760"/>
            <a:ext cx="9880633" cy="132556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92" y="1828800"/>
            <a:ext cx="9880632" cy="435133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791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692" y="1828800"/>
            <a:ext cx="4807477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0725" y="1828800"/>
            <a:ext cx="4807477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456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692" y="1713655"/>
            <a:ext cx="4735666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692" y="2507550"/>
            <a:ext cx="4735666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5975" y="1713655"/>
            <a:ext cx="4735667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5975" y="2507550"/>
            <a:ext cx="4735667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74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764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F594E81-C1C1-DFB0-2933-B5FBA1CDCCDB}"/>
              </a:ext>
            </a:extLst>
          </p:cNvPr>
          <p:cNvSpPr/>
          <p:nvPr userDrawn="1"/>
        </p:nvSpPr>
        <p:spPr>
          <a:xfrm>
            <a:off x="0" y="0"/>
            <a:ext cx="12207240" cy="70117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D12C6888-E156-8AEF-577E-E96F272476AC}"/>
              </a:ext>
            </a:extLst>
          </p:cNvPr>
          <p:cNvGrpSpPr/>
          <p:nvPr userDrawn="1"/>
        </p:nvGrpSpPr>
        <p:grpSpPr>
          <a:xfrm>
            <a:off x="0" y="-314779"/>
            <a:ext cx="12207240" cy="2110138"/>
            <a:chOff x="-2938765" y="3854644"/>
            <a:chExt cx="12207240" cy="211013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207D44B-CC17-E160-276B-25EA25957BDC}"/>
                </a:ext>
              </a:extLst>
            </p:cNvPr>
            <p:cNvSpPr/>
            <p:nvPr userDrawn="1"/>
          </p:nvSpPr>
          <p:spPr>
            <a:xfrm>
              <a:off x="6575849" y="4169939"/>
              <a:ext cx="2677386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57F40B53-63C0-1558-F1CF-35B9669A0F00}"/>
                </a:ext>
              </a:extLst>
            </p:cNvPr>
            <p:cNvSpPr/>
            <p:nvPr userDrawn="1"/>
          </p:nvSpPr>
          <p:spPr>
            <a:xfrm rot="5400000">
              <a:off x="908467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A5CF4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457B254-2F9D-6738-09F2-CA28DCA1F1AE}"/>
                </a:ext>
              </a:extLst>
            </p:cNvPr>
            <p:cNvSpPr/>
            <p:nvPr userDrawn="1"/>
          </p:nvSpPr>
          <p:spPr>
            <a:xfrm>
              <a:off x="-2938765" y="4170296"/>
              <a:ext cx="5643811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907D049-502C-F972-17AE-3C76BAA85446}"/>
                </a:ext>
              </a:extLst>
            </p:cNvPr>
            <p:cNvSpPr/>
            <p:nvPr userDrawn="1"/>
          </p:nvSpPr>
          <p:spPr>
            <a:xfrm>
              <a:off x="5502930" y="4169937"/>
              <a:ext cx="1072919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BEFEAC75-6F97-C4C4-2A8A-10273E8BE95B}"/>
                </a:ext>
              </a:extLst>
            </p:cNvPr>
            <p:cNvSpPr/>
            <p:nvPr userDrawn="1"/>
          </p:nvSpPr>
          <p:spPr>
            <a:xfrm rot="5400000">
              <a:off x="4781222" y="3857945"/>
              <a:ext cx="1894085" cy="1887483"/>
            </a:xfrm>
            <a:prstGeom prst="ellipse">
              <a:avLst/>
            </a:prstGeom>
            <a:solidFill>
              <a:srgbClr val="26B34D"/>
            </a:solidFill>
            <a:ln w="254000">
              <a:solidFill>
                <a:srgbClr val="26B34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809DBC2A-C388-8FC8-FBB1-EEE1FEB0AA82}"/>
                </a:ext>
              </a:extLst>
            </p:cNvPr>
            <p:cNvSpPr/>
            <p:nvPr userDrawn="1"/>
          </p:nvSpPr>
          <p:spPr>
            <a:xfrm rot="5400000">
              <a:off x="3731216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D7E03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4115A84-0452-D7E4-5A5B-4A244D8A0767}"/>
                </a:ext>
              </a:extLst>
            </p:cNvPr>
            <p:cNvSpPr/>
            <p:nvPr userDrawn="1"/>
          </p:nvSpPr>
          <p:spPr>
            <a:xfrm>
              <a:off x="-2938765" y="5078001"/>
              <a:ext cx="12207240" cy="8867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</p:grpSp>
      <p:pic>
        <p:nvPicPr>
          <p:cNvPr id="47" name="Image 46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2D9C0CA1-210B-5D70-FCF3-B3D92FA03B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770" y="0"/>
            <a:ext cx="911073" cy="94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42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37C3DE-671F-482A-11CF-1A59270DC2BC}"/>
              </a:ext>
            </a:extLst>
          </p:cNvPr>
          <p:cNvSpPr/>
          <p:nvPr userDrawn="1"/>
        </p:nvSpPr>
        <p:spPr>
          <a:xfrm>
            <a:off x="-69574" y="0"/>
            <a:ext cx="122761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789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/>
          <a:lstStyle/>
          <a:p>
            <a:fld id="{3257BF49-C69C-446B-BCAC-FEA65B121292}" type="datetimeFigureOut">
              <a:rPr lang="fr-CA" smtClean="0"/>
              <a:t>2025-06-25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8858C-8AA1-4AEE-B261-DE777AA0212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586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e 49">
            <a:extLst>
              <a:ext uri="{FF2B5EF4-FFF2-40B4-BE49-F238E27FC236}">
                <a16:creationId xmlns:a16="http://schemas.microsoft.com/office/drawing/2014/main" id="{D3DBEE25-18C8-0F2B-20C2-D897D56C79F5}"/>
              </a:ext>
            </a:extLst>
          </p:cNvPr>
          <p:cNvGrpSpPr/>
          <p:nvPr userDrawn="1"/>
        </p:nvGrpSpPr>
        <p:grpSpPr>
          <a:xfrm rot="5400000">
            <a:off x="7702143" y="2281995"/>
            <a:ext cx="7538072" cy="2110138"/>
            <a:chOff x="1064168" y="3854644"/>
            <a:chExt cx="7538072" cy="211013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37D4CF0-231F-CDCA-92D8-2421AB241A8F}"/>
                </a:ext>
              </a:extLst>
            </p:cNvPr>
            <p:cNvSpPr/>
            <p:nvPr userDrawn="1"/>
          </p:nvSpPr>
          <p:spPr>
            <a:xfrm>
              <a:off x="6575849" y="4169939"/>
              <a:ext cx="1789255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57EF7AA-0F76-DA4F-C1E5-D083F90B4034}"/>
                </a:ext>
              </a:extLst>
            </p:cNvPr>
            <p:cNvSpPr/>
            <p:nvPr userDrawn="1"/>
          </p:nvSpPr>
          <p:spPr>
            <a:xfrm>
              <a:off x="3119412" y="4169939"/>
              <a:ext cx="671174" cy="9075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C31225AE-BD5D-E627-B0B9-F2ACA862917E}"/>
                </a:ext>
              </a:extLst>
            </p:cNvPr>
            <p:cNvSpPr/>
            <p:nvPr userDrawn="1"/>
          </p:nvSpPr>
          <p:spPr>
            <a:xfrm rot="5400000">
              <a:off x="1060867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A5CF4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B639A7E-9888-D11E-8B40-D0AD70194A7C}"/>
                </a:ext>
              </a:extLst>
            </p:cNvPr>
            <p:cNvSpPr/>
            <p:nvPr userDrawn="1"/>
          </p:nvSpPr>
          <p:spPr>
            <a:xfrm>
              <a:off x="1128335" y="4170297"/>
              <a:ext cx="1710067" cy="907545"/>
            </a:xfrm>
            <a:prstGeom prst="rect">
              <a:avLst/>
            </a:prstGeom>
            <a:solidFill>
              <a:srgbClr val="A5CF4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23F6912-6977-C113-F218-0CB17DCC757A}"/>
                </a:ext>
              </a:extLst>
            </p:cNvPr>
            <p:cNvSpPr/>
            <p:nvPr userDrawn="1"/>
          </p:nvSpPr>
          <p:spPr>
            <a:xfrm>
              <a:off x="5502930" y="4169937"/>
              <a:ext cx="1072919" cy="907545"/>
            </a:xfrm>
            <a:prstGeom prst="rect">
              <a:avLst/>
            </a:prstGeom>
            <a:solidFill>
              <a:srgbClr val="26B34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FD229703-4F21-B7E3-6364-4038B0787AC2}"/>
                </a:ext>
              </a:extLst>
            </p:cNvPr>
            <p:cNvSpPr/>
            <p:nvPr userDrawn="1"/>
          </p:nvSpPr>
          <p:spPr>
            <a:xfrm rot="5400000">
              <a:off x="4781222" y="3857945"/>
              <a:ext cx="1894085" cy="1887483"/>
            </a:xfrm>
            <a:prstGeom prst="ellipse">
              <a:avLst/>
            </a:prstGeom>
            <a:solidFill>
              <a:srgbClr val="26B34D"/>
            </a:solidFill>
            <a:ln w="254000">
              <a:solidFill>
                <a:srgbClr val="26B34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E8E1CB93-2AE7-B4BF-CC81-AE02FBE50046}"/>
                </a:ext>
              </a:extLst>
            </p:cNvPr>
            <p:cNvSpPr/>
            <p:nvPr userDrawn="1"/>
          </p:nvSpPr>
          <p:spPr>
            <a:xfrm rot="5400000">
              <a:off x="3731216" y="3857945"/>
              <a:ext cx="1894085" cy="1887483"/>
            </a:xfrm>
            <a:prstGeom prst="ellipse">
              <a:avLst/>
            </a:prstGeom>
            <a:noFill/>
            <a:ln w="254000">
              <a:solidFill>
                <a:srgbClr val="D7E03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09D8F8E-0DAC-68B4-0ED1-4A5453489505}"/>
                </a:ext>
              </a:extLst>
            </p:cNvPr>
            <p:cNvSpPr/>
            <p:nvPr userDrawn="1"/>
          </p:nvSpPr>
          <p:spPr>
            <a:xfrm>
              <a:off x="1309045" y="5078001"/>
              <a:ext cx="7293195" cy="8867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692" y="365760"/>
            <a:ext cx="991095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692" y="1828800"/>
            <a:ext cx="9906786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4561" y="42824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200">
                <a:solidFill>
                  <a:schemeClr val="bg1"/>
                </a:solidFill>
                <a:latin typeface="Avenir LT Pro 45 Book" panose="020B0502020203020204" pitchFamily="34" charset="0"/>
              </a:defRPr>
            </a:lvl1pPr>
          </a:lstStyle>
          <a:p>
            <a:fld id="{1898858C-8AA1-4AEE-B261-DE777AA02129}" type="slidenum">
              <a:rPr lang="fr-CA" smtClean="0"/>
              <a:pPr/>
              <a:t>‹N°›</a:t>
            </a:fld>
            <a:endParaRPr lang="fr-CA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DDEF05C-40F6-236A-42A4-CC484C9A53B4}"/>
              </a:ext>
            </a:extLst>
          </p:cNvPr>
          <p:cNvSpPr/>
          <p:nvPr userDrawn="1"/>
        </p:nvSpPr>
        <p:spPr>
          <a:xfrm>
            <a:off x="-1495425" y="171450"/>
            <a:ext cx="1220789" cy="313720"/>
          </a:xfrm>
          <a:prstGeom prst="rect">
            <a:avLst/>
          </a:prstGeom>
          <a:solidFill>
            <a:srgbClr val="A5CF4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A5CF4F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C5711B-1D68-099C-D1B1-8C40549596D1}"/>
              </a:ext>
            </a:extLst>
          </p:cNvPr>
          <p:cNvSpPr/>
          <p:nvPr userDrawn="1"/>
        </p:nvSpPr>
        <p:spPr>
          <a:xfrm>
            <a:off x="-1495425" y="578297"/>
            <a:ext cx="1220789" cy="313720"/>
          </a:xfrm>
          <a:prstGeom prst="rect">
            <a:avLst/>
          </a:prstGeom>
          <a:solidFill>
            <a:srgbClr val="D7E03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ysClr val="windowText" lastClr="000000"/>
                </a:solidFill>
              </a:rPr>
              <a:t>D7E039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43F0F8-D457-E1D1-326E-CF9FDA7EA456}"/>
              </a:ext>
            </a:extLst>
          </p:cNvPr>
          <p:cNvSpPr/>
          <p:nvPr userDrawn="1"/>
        </p:nvSpPr>
        <p:spPr>
          <a:xfrm>
            <a:off x="-1495425" y="1028541"/>
            <a:ext cx="1220789" cy="313720"/>
          </a:xfrm>
          <a:prstGeom prst="rect">
            <a:avLst/>
          </a:prstGeom>
          <a:solidFill>
            <a:srgbClr val="26B3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ysClr val="windowText" lastClr="000000"/>
                </a:solidFill>
              </a:rPr>
              <a:t>26B34D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D45332-083A-CFBD-998D-AFD48270AE57}"/>
              </a:ext>
            </a:extLst>
          </p:cNvPr>
          <p:cNvSpPr/>
          <p:nvPr userDrawn="1"/>
        </p:nvSpPr>
        <p:spPr>
          <a:xfrm>
            <a:off x="-1495428" y="1924654"/>
            <a:ext cx="1220789" cy="31372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DC4405</a:t>
            </a:r>
          </a:p>
        </p:txBody>
      </p:sp>
      <p:pic>
        <p:nvPicPr>
          <p:cNvPr id="60" name="Image 59" descr="Une image contenant Graphique, Police, symbole, logo&#10;&#10;Le contenu généré par l’IA peut être incorrect.">
            <a:extLst>
              <a:ext uri="{FF2B5EF4-FFF2-40B4-BE49-F238E27FC236}">
                <a16:creationId xmlns:a16="http://schemas.microsoft.com/office/drawing/2014/main" id="{3C5BE381-3E67-E751-62A1-35946D5868C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4561" y="5906843"/>
            <a:ext cx="911073" cy="94615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0B2D705-05F2-445B-DA68-6B5B8387C445}"/>
              </a:ext>
            </a:extLst>
          </p:cNvPr>
          <p:cNvSpPr/>
          <p:nvPr userDrawn="1"/>
        </p:nvSpPr>
        <p:spPr>
          <a:xfrm>
            <a:off x="-1495427" y="1478785"/>
            <a:ext cx="1220789" cy="313720"/>
          </a:xfrm>
          <a:prstGeom prst="rect">
            <a:avLst/>
          </a:prstGeom>
          <a:solidFill>
            <a:srgbClr val="507E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507E40</a:t>
            </a:r>
          </a:p>
        </p:txBody>
      </p:sp>
    </p:spTree>
    <p:extLst>
      <p:ext uri="{BB962C8B-B14F-4D97-AF65-F5344CB8AC3E}">
        <p14:creationId xmlns:p14="http://schemas.microsoft.com/office/powerpoint/2010/main" val="337081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31" r:id="rId2"/>
    <p:sldLayoutId id="2147483704" r:id="rId3"/>
    <p:sldLayoutId id="2147483706" r:id="rId4"/>
    <p:sldLayoutId id="2147483707" r:id="rId5"/>
    <p:sldLayoutId id="2147483708" r:id="rId6"/>
    <p:sldLayoutId id="2147483732" r:id="rId7"/>
    <p:sldLayoutId id="2147483726" r:id="rId8"/>
    <p:sldLayoutId id="214748371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accent3"/>
          </a:solidFill>
          <a:latin typeface="Avenir Heavy" panose="020B0703020203020204" pitchFamily="34" charset="-78"/>
          <a:ea typeface="+mj-ea"/>
          <a:cs typeface="Avenir Heavy" panose="020B0703020203020204" pitchFamily="34" charset="-78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400" kern="1200" spc="10" baseline="0">
          <a:solidFill>
            <a:schemeClr val="tx1"/>
          </a:solidFill>
          <a:latin typeface="Avenir LT Pro 45 Book" panose="020B050202020302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venir LT Pro 45 Book" panose="020B050202020302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venir LT Pro 45 Book" panose="020B050202020302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venir LT Pro 45 Book" panose="020B0502020203020204" pitchFamily="34" charset="0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venir LT Pro 45 Book" panose="020B0502020203020204" pitchFamily="34" charset="0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C1BC5D51-E359-C063-A069-5A872B4971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Résultats du questionnaire </a:t>
            </a:r>
            <a:r>
              <a:rPr lang="fr-CA" sz="3200" i="1" dirty="0"/>
              <a:t>(47 répondants)</a:t>
            </a:r>
            <a:endParaRPr lang="fr-CA" i="1" dirty="0"/>
          </a:p>
        </p:txBody>
      </p:sp>
      <p:sp>
        <p:nvSpPr>
          <p:cNvPr id="2" name="Sous-titre 1">
            <a:extLst>
              <a:ext uri="{FF2B5EF4-FFF2-40B4-BE49-F238E27FC236}">
                <a16:creationId xmlns:a16="http://schemas.microsoft.com/office/drawing/2014/main" id="{C5C902E2-3C9D-A0B2-7ABA-4A3CBA3459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Véronique </a:t>
            </a:r>
            <a:r>
              <a:rPr lang="fr-CA" dirty="0" err="1"/>
              <a:t>Mongeau</a:t>
            </a:r>
            <a:r>
              <a:rPr lang="fr-CA" dirty="0"/>
              <a:t> et Stéphanie Ouellet</a:t>
            </a:r>
          </a:p>
        </p:txBody>
      </p:sp>
    </p:spTree>
    <p:extLst>
      <p:ext uri="{BB962C8B-B14F-4D97-AF65-F5344CB8AC3E}">
        <p14:creationId xmlns:p14="http://schemas.microsoft.com/office/powerpoint/2010/main" val="76811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FFF3B-F8E4-9965-2AD6-8A6FA883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92" y="365760"/>
            <a:ext cx="9910950" cy="1325562"/>
          </a:xfrm>
        </p:spPr>
        <p:txBody>
          <a:bodyPr/>
          <a:lstStyle/>
          <a:p>
            <a:r>
              <a:rPr lang="fr-CA" dirty="0"/>
              <a:t>Niveau de besoin de changement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8BDD275-B277-FCC0-585B-4BC9C5E5D0B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6925752"/>
              </p:ext>
            </p:extLst>
          </p:nvPr>
        </p:nvGraphicFramePr>
        <p:xfrm>
          <a:off x="720725" y="2016124"/>
          <a:ext cx="10323195" cy="470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311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85C97-9EBA-827C-B4FC-3DDF88CE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92" y="365760"/>
            <a:ext cx="9910950" cy="952401"/>
          </a:xfrm>
        </p:spPr>
        <p:txBody>
          <a:bodyPr/>
          <a:lstStyle/>
          <a:p>
            <a:r>
              <a:rPr lang="fr-CA" dirty="0"/>
              <a:t>Changements prioritaires identifiés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0CF1244E-78AA-B070-586D-8C28C00E92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8274611"/>
              </p:ext>
            </p:extLst>
          </p:nvPr>
        </p:nvGraphicFramePr>
        <p:xfrm>
          <a:off x="382773" y="937653"/>
          <a:ext cx="1418383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900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FA7CC-F5AB-E176-C8BB-E6D6BEE19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BE2D4A-56DA-E9FB-7AB4-2EF81C221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92" y="365760"/>
            <a:ext cx="9910950" cy="952401"/>
          </a:xfrm>
        </p:spPr>
        <p:txBody>
          <a:bodyPr/>
          <a:lstStyle/>
          <a:p>
            <a:r>
              <a:rPr lang="fr-CA" dirty="0"/>
              <a:t>Contraintes aux changements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6A0DFE18-5FFF-376B-8E07-858E2F3F2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063294"/>
              </p:ext>
            </p:extLst>
          </p:nvPr>
        </p:nvGraphicFramePr>
        <p:xfrm>
          <a:off x="382773" y="969551"/>
          <a:ext cx="1468356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505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F4DFA-F327-A9D4-179B-66F653252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BFC63-75A1-D1DA-7DD1-36056D36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92" y="365760"/>
            <a:ext cx="9910950" cy="952401"/>
          </a:xfrm>
        </p:spPr>
        <p:txBody>
          <a:bodyPr>
            <a:normAutofit fontScale="90000"/>
          </a:bodyPr>
          <a:lstStyle/>
          <a:p>
            <a:r>
              <a:rPr lang="fr-CA" dirty="0"/>
              <a:t>Critères prioritaires </a:t>
            </a:r>
            <a:br>
              <a:rPr lang="fr-CA" dirty="0"/>
            </a:br>
            <a:r>
              <a:rPr lang="fr-CA" dirty="0"/>
              <a:t>pour mesurer la qualité de l’offre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0072934D-69BF-03EC-349F-8776021F27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4022056"/>
              </p:ext>
            </p:extLst>
          </p:nvPr>
        </p:nvGraphicFramePr>
        <p:xfrm>
          <a:off x="382773" y="969551"/>
          <a:ext cx="1328006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5222664"/>
      </p:ext>
    </p:extLst>
  </p:cSld>
  <p:clrMapOvr>
    <a:masterClrMapping/>
  </p:clrMapOvr>
</p:sld>
</file>

<file path=ppt/theme/theme1.xml><?xml version="1.0" encoding="utf-8"?>
<a:theme xmlns:a="http://schemas.openxmlformats.org/drawingml/2006/main" name="Vue">
  <a:themeElements>
    <a:clrScheme name="JourneeStrategique2025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A5CF4F"/>
      </a:accent1>
      <a:accent2>
        <a:srgbClr val="D7E039"/>
      </a:accent2>
      <a:accent3>
        <a:srgbClr val="26B34D"/>
      </a:accent3>
      <a:accent4>
        <a:srgbClr val="DC4405"/>
      </a:accent4>
      <a:accent5>
        <a:srgbClr val="507E40"/>
      </a:accent5>
      <a:accent6>
        <a:srgbClr val="FEFADA"/>
      </a:accent6>
      <a:hlink>
        <a:srgbClr val="0070C0"/>
      </a:hlink>
      <a:folHlink>
        <a:srgbClr val="96607D"/>
      </a:folHlink>
    </a:clrScheme>
    <a:fontScheme name="Avenir">
      <a:majorFont>
        <a:latin typeface="Avenir Heavy"/>
        <a:ea typeface=""/>
        <a:cs typeface=""/>
      </a:majorFont>
      <a:minorFont>
        <a:latin typeface="Avenir Next LT Pro"/>
        <a:ea typeface=""/>
        <a:cs typeface=""/>
      </a:minorFont>
    </a:fontScheme>
    <a:fmtScheme name="Vu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PPT AQLP.potx" id="{3097AE3A-C65C-4624-A195-298EA1B2760D}" vid="{500D1127-A029-48FB-8671-10126C5661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8AC0F74273C74FB7ED58F8B5EC6869" ma:contentTypeVersion="21" ma:contentTypeDescription="Crée un document." ma:contentTypeScope="" ma:versionID="67a443f58bcec4b4c25326693dbca262">
  <xsd:schema xmlns:xsd="http://www.w3.org/2001/XMLSchema" xmlns:xs="http://www.w3.org/2001/XMLSchema" xmlns:p="http://schemas.microsoft.com/office/2006/metadata/properties" xmlns:ns2="33ffb1cb-3ad0-4cbe-a26c-35481943a6d1" xmlns:ns3="47bacefa-3efc-42b2-8e08-61b4bf54d2b6" targetNamespace="http://schemas.microsoft.com/office/2006/metadata/properties" ma:root="true" ma:fieldsID="1df1511381d2822533a83aa61c775c64" ns2:_="" ns3:_="">
    <xsd:import namespace="33ffb1cb-3ad0-4cbe-a26c-35481943a6d1"/>
    <xsd:import namespace="47bacefa-3efc-42b2-8e08-61b4bf54d2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Date" minOccurs="0"/>
                <xsd:element ref="ns2:MediaServiceLocation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fb1cb-3ad0-4cbe-a26c-35481943a6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Date" ma:index="19" nillable="true" ma:displayName="Date" ma:format="DateOnly" ma:internalName="Date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Flow_SignoffStatus" ma:index="21" nillable="true" ma:displayName="État de validation" ma:internalName="_x00c9_tat_x0020_de_x0020_validation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974fbdeb-7eb6-4d99-809b-af0265f5b8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bacefa-3efc-42b2-8e08-61b4bf54d2b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d020098-bb02-4668-a94f-9ccf16f2a27d}" ma:internalName="TaxCatchAll" ma:showField="CatchAllData" ma:web="47bacefa-3efc-42b2-8e08-61b4bf54d2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33ffb1cb-3ad0-4cbe-a26c-35481943a6d1" xsi:nil="true"/>
    <lcf76f155ced4ddcb4097134ff3c332f xmlns="33ffb1cb-3ad0-4cbe-a26c-35481943a6d1">
      <Terms xmlns="http://schemas.microsoft.com/office/infopath/2007/PartnerControls"/>
    </lcf76f155ced4ddcb4097134ff3c332f>
    <TaxCatchAll xmlns="47bacefa-3efc-42b2-8e08-61b4bf54d2b6" xsi:nil="true"/>
    <Date xmlns="33ffb1cb-3ad0-4cbe-a26c-35481943a6d1" xsi:nil="true"/>
  </documentManagement>
</p:properties>
</file>

<file path=customXml/itemProps1.xml><?xml version="1.0" encoding="utf-8"?>
<ds:datastoreItem xmlns:ds="http://schemas.openxmlformats.org/officeDocument/2006/customXml" ds:itemID="{16A20C4A-E9FE-4D40-B28D-DDF1C8FC8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ffb1cb-3ad0-4cbe-a26c-35481943a6d1"/>
    <ds:schemaRef ds:uri="47bacefa-3efc-42b2-8e08-61b4bf54d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A1C161-2721-4FC6-9B1E-E4659189A9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1A4B88-D121-4DF0-A075-550B84C31EF2}">
  <ds:schemaRefs>
    <ds:schemaRef ds:uri="33ffb1cb-3ad0-4cbe-a26c-35481943a6d1"/>
    <ds:schemaRef ds:uri="47bacefa-3efc-42b2-8e08-61b4bf54d2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310</Words>
  <Application>Microsoft Office PowerPoint</Application>
  <PresentationFormat>Grand écran</PresentationFormat>
  <Paragraphs>34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Aptos</vt:lpstr>
      <vt:lpstr>Arial</vt:lpstr>
      <vt:lpstr>Avenir Heavy</vt:lpstr>
      <vt:lpstr>Avenir LT Pro 45 Book</vt:lpstr>
      <vt:lpstr>Avenir Next LT Pro</vt:lpstr>
      <vt:lpstr>Avenir Next LT Pro Demi</vt:lpstr>
      <vt:lpstr>Wingdings 2</vt:lpstr>
      <vt:lpstr>Vue</vt:lpstr>
      <vt:lpstr>Résultats du questionnaire (47 répondants)</vt:lpstr>
      <vt:lpstr>Niveau de besoin de changement</vt:lpstr>
      <vt:lpstr>Changements prioritaires identifiés</vt:lpstr>
      <vt:lpstr>Contraintes aux changements</vt:lpstr>
      <vt:lpstr>Critères prioritaires  pour mesurer la qualité de l’offre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Line Paquette</dc:creator>
  <cp:lastModifiedBy>Line Paquette</cp:lastModifiedBy>
  <cp:revision>5</cp:revision>
  <dcterms:created xsi:type="dcterms:W3CDTF">2025-01-28T15:50:47Z</dcterms:created>
  <dcterms:modified xsi:type="dcterms:W3CDTF">2025-06-25T12:17:37Z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0x010100E68AC0F74273C74FB7ED58F8B5EC6869</vt:lpwstr>
  </property>
  <property fmtid="{D5CDD505-2E9C-101B-9397-08002B2CF9AE}" pid="3" name="MediaServiceImageTags">
    <vt:lpwstr/>
  </property>
</Properties>
</file>